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5" r:id="rId2"/>
    <p:sldId id="283" r:id="rId3"/>
    <p:sldId id="284" r:id="rId4"/>
    <p:sldId id="291" r:id="rId5"/>
    <p:sldId id="292" r:id="rId6"/>
    <p:sldId id="293" r:id="rId7"/>
    <p:sldId id="286" r:id="rId8"/>
    <p:sldId id="290" r:id="rId9"/>
    <p:sldId id="294" r:id="rId10"/>
  </p:sldIdLst>
  <p:sldSz cx="9144000" cy="5143500" type="screen16x9"/>
  <p:notesSz cx="6858000" cy="9144000"/>
  <p:defaultTextStyle>
    <a:defPPr marL="0" marR="0" indent="0" algn="l" defTabSz="408162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804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68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3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aleway Light"/>
      </a:defRPr>
    </a:lvl1pPr>
    <a:lvl2pPr marL="0" marR="0" indent="102040" algn="ctr" defTabSz="368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3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aleway Light"/>
      </a:defRPr>
    </a:lvl2pPr>
    <a:lvl3pPr marL="0" marR="0" indent="204081" algn="ctr" defTabSz="368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3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aleway Light"/>
      </a:defRPr>
    </a:lvl3pPr>
    <a:lvl4pPr marL="0" marR="0" indent="306121" algn="ctr" defTabSz="368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3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aleway Light"/>
      </a:defRPr>
    </a:lvl4pPr>
    <a:lvl5pPr marL="0" marR="0" indent="408162" algn="ctr" defTabSz="368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3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aleway Light"/>
      </a:defRPr>
    </a:lvl5pPr>
    <a:lvl6pPr marL="0" marR="0" indent="510202" algn="ctr" defTabSz="368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3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aleway Light"/>
      </a:defRPr>
    </a:lvl6pPr>
    <a:lvl7pPr marL="0" marR="0" indent="612243" algn="ctr" defTabSz="368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3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aleway Light"/>
      </a:defRPr>
    </a:lvl7pPr>
    <a:lvl8pPr marL="0" marR="0" indent="714283" algn="ctr" defTabSz="368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3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aleway Light"/>
      </a:defRPr>
    </a:lvl8pPr>
    <a:lvl9pPr marL="0" marR="0" indent="816324" algn="ctr" defTabSz="368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3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aleway Light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89A"/>
    <a:srgbClr val="E8A4A0"/>
    <a:srgbClr val="E15F36"/>
    <a:srgbClr val="8C8D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Raleway"/>
          <a:ea typeface="Raleway"/>
          <a:cs typeface="Raleway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Raleway"/>
          <a:ea typeface="Raleway"/>
          <a:cs typeface="Raleway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Raleway"/>
          <a:ea typeface="Raleway"/>
          <a:cs typeface="Raleway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23"/>
    <p:restoredTop sz="94585"/>
  </p:normalViewPr>
  <p:slideViewPr>
    <p:cSldViewPr snapToGrid="0" snapToObjects="1">
      <p:cViewPr>
        <p:scale>
          <a:sx n="102" d="100"/>
          <a:sy n="102" d="100"/>
        </p:scale>
        <p:origin x="-408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Shape 257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4" name="Shape 25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41685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204081" latinLnBrk="0">
      <a:lnSpc>
        <a:spcPct val="117999"/>
      </a:lnSpc>
      <a:defRPr sz="982">
        <a:latin typeface="Raleway"/>
        <a:ea typeface="Raleway"/>
        <a:cs typeface="Raleway"/>
        <a:sym typeface="Raleway"/>
      </a:defRPr>
    </a:lvl1pPr>
    <a:lvl2pPr indent="102040" defTabSz="204081" latinLnBrk="0">
      <a:lnSpc>
        <a:spcPct val="117999"/>
      </a:lnSpc>
      <a:defRPr sz="982">
        <a:latin typeface="Raleway"/>
        <a:ea typeface="Raleway"/>
        <a:cs typeface="Raleway"/>
        <a:sym typeface="Raleway"/>
      </a:defRPr>
    </a:lvl2pPr>
    <a:lvl3pPr indent="204081" defTabSz="204081" latinLnBrk="0">
      <a:lnSpc>
        <a:spcPct val="117999"/>
      </a:lnSpc>
      <a:defRPr sz="982">
        <a:latin typeface="Raleway"/>
        <a:ea typeface="Raleway"/>
        <a:cs typeface="Raleway"/>
        <a:sym typeface="Raleway"/>
      </a:defRPr>
    </a:lvl3pPr>
    <a:lvl4pPr indent="306121" defTabSz="204081" latinLnBrk="0">
      <a:lnSpc>
        <a:spcPct val="117999"/>
      </a:lnSpc>
      <a:defRPr sz="982">
        <a:latin typeface="Raleway"/>
        <a:ea typeface="Raleway"/>
        <a:cs typeface="Raleway"/>
        <a:sym typeface="Raleway"/>
      </a:defRPr>
    </a:lvl4pPr>
    <a:lvl5pPr indent="408162" defTabSz="204081" latinLnBrk="0">
      <a:lnSpc>
        <a:spcPct val="117999"/>
      </a:lnSpc>
      <a:defRPr sz="982">
        <a:latin typeface="Raleway"/>
        <a:ea typeface="Raleway"/>
        <a:cs typeface="Raleway"/>
        <a:sym typeface="Raleway"/>
      </a:defRPr>
    </a:lvl5pPr>
    <a:lvl6pPr indent="510202" defTabSz="204081" latinLnBrk="0">
      <a:lnSpc>
        <a:spcPct val="117999"/>
      </a:lnSpc>
      <a:defRPr sz="982">
        <a:latin typeface="Raleway"/>
        <a:ea typeface="Raleway"/>
        <a:cs typeface="Raleway"/>
        <a:sym typeface="Raleway"/>
      </a:defRPr>
    </a:lvl6pPr>
    <a:lvl7pPr indent="612243" defTabSz="204081" latinLnBrk="0">
      <a:lnSpc>
        <a:spcPct val="117999"/>
      </a:lnSpc>
      <a:defRPr sz="982">
        <a:latin typeface="Raleway"/>
        <a:ea typeface="Raleway"/>
        <a:cs typeface="Raleway"/>
        <a:sym typeface="Raleway"/>
      </a:defRPr>
    </a:lvl7pPr>
    <a:lvl8pPr indent="714283" defTabSz="204081" latinLnBrk="0">
      <a:lnSpc>
        <a:spcPct val="117999"/>
      </a:lnSpc>
      <a:defRPr sz="982">
        <a:latin typeface="Raleway"/>
        <a:ea typeface="Raleway"/>
        <a:cs typeface="Raleway"/>
        <a:sym typeface="Raleway"/>
      </a:defRPr>
    </a:lvl8pPr>
    <a:lvl9pPr indent="816324" defTabSz="204081" latinLnBrk="0">
      <a:lnSpc>
        <a:spcPct val="117999"/>
      </a:lnSpc>
      <a:defRPr sz="982">
        <a:latin typeface="Raleway"/>
        <a:ea typeface="Raleway"/>
        <a:cs typeface="Raleway"/>
        <a:sym typeface="Raleway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out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/>
          <a:srcRect t="4292" b="3712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11" name="Title Text"/>
          <p:cNvSpPr>
            <a:spLocks noGrp="1"/>
          </p:cNvSpPr>
          <p:nvPr>
            <p:ph type="title" hasCustomPrompt="1"/>
          </p:nvPr>
        </p:nvSpPr>
        <p:spPr>
          <a:xfrm>
            <a:off x="534592" y="3576905"/>
            <a:ext cx="4741347" cy="49162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aleway"/>
              </a:defRPr>
            </a:lvl1pPr>
          </a:lstStyle>
          <a:p>
            <a:r>
              <a:rPr dirty="0"/>
              <a:t>Title Tex</a:t>
            </a:r>
            <a:r>
              <a:rPr lang="en-US" dirty="0"/>
              <a:t>to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480851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l="41001" b="42622"/>
          <a:stretch/>
        </p:blipFill>
        <p:spPr>
          <a:xfrm>
            <a:off x="0" y="2626468"/>
            <a:ext cx="6147881" cy="2517032"/>
          </a:xfrm>
          <a:prstGeom prst="rect">
            <a:avLst/>
          </a:prstGeom>
        </p:spPr>
      </p:pic>
      <p:sp>
        <p:nvSpPr>
          <p:cNvPr id="55" name="There are many variations of passages of Lorem Ipsum available, but the…"/>
          <p:cNvSpPr>
            <a:spLocks noGrp="1"/>
          </p:cNvSpPr>
          <p:nvPr>
            <p:ph type="body" sz="quarter" idx="16" hasCustomPrompt="1"/>
          </p:nvPr>
        </p:nvSpPr>
        <p:spPr>
          <a:xfrm>
            <a:off x="4653494" y="1903198"/>
            <a:ext cx="3915185" cy="10347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ised words which don't look even slightly believable. If you are going to use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a passage of Lorem Ipsum, you need to be sure there isn't any thing embarra</a:t>
            </a:r>
          </a:p>
        </p:txBody>
      </p:sp>
      <p:sp>
        <p:nvSpPr>
          <p:cNvPr id="11" name="Title Text"/>
          <p:cNvSpPr>
            <a:spLocks noGrp="1"/>
          </p:cNvSpPr>
          <p:nvPr>
            <p:ph type="title" hasCustomPrompt="1"/>
          </p:nvPr>
        </p:nvSpPr>
        <p:spPr>
          <a:xfrm>
            <a:off x="448866" y="1240899"/>
            <a:ext cx="2776744" cy="49162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3200"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aleway"/>
              </a:defRPr>
            </a:lvl1pPr>
          </a:lstStyle>
          <a:p>
            <a:r>
              <a:rPr dirty="0"/>
              <a:t>Title Tex</a:t>
            </a:r>
            <a:r>
              <a:rPr lang="en-US" dirty="0"/>
              <a:t>to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AA23C2C-E80B-0940-B126-700BF00106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59329" y="155964"/>
            <a:ext cx="1818950" cy="864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B1CF322-03DD-EB46-AF24-ED881723122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04324" y="4392336"/>
            <a:ext cx="107463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3566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out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t="33984" r="35552"/>
          <a:stretch/>
        </p:blipFill>
        <p:spPr>
          <a:xfrm>
            <a:off x="2671762" y="2120"/>
            <a:ext cx="6472238" cy="2764236"/>
          </a:xfrm>
          <a:prstGeom prst="rect">
            <a:avLst/>
          </a:prstGeom>
        </p:spPr>
      </p:pic>
      <p:sp>
        <p:nvSpPr>
          <p:cNvPr id="54" name="There are many variations of passages of Lorem Ipsum available, but the…"/>
          <p:cNvSpPr>
            <a:spLocks noGrp="1"/>
          </p:cNvSpPr>
          <p:nvPr>
            <p:ph type="body" sz="quarter" idx="15" hasCustomPrompt="1"/>
          </p:nvPr>
        </p:nvSpPr>
        <p:spPr>
          <a:xfrm>
            <a:off x="4421120" y="1553823"/>
            <a:ext cx="3915185" cy="10347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ised words which don't look even slightly believable. If you are going to use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a passage of Lorem Ipsum, you need to be sure there isn't any thing embarra</a:t>
            </a:r>
          </a:p>
        </p:txBody>
      </p:sp>
      <p:sp>
        <p:nvSpPr>
          <p:cNvPr id="11" name="Title Text"/>
          <p:cNvSpPr>
            <a:spLocks noGrp="1"/>
          </p:cNvSpPr>
          <p:nvPr>
            <p:ph type="title" hasCustomPrompt="1"/>
          </p:nvPr>
        </p:nvSpPr>
        <p:spPr>
          <a:xfrm>
            <a:off x="448866" y="1240899"/>
            <a:ext cx="2776744" cy="49162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3200"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aleway"/>
              </a:defRPr>
            </a:lvl1pPr>
          </a:lstStyle>
          <a:p>
            <a:r>
              <a:rPr dirty="0"/>
              <a:t>Title Tex</a:t>
            </a:r>
            <a:r>
              <a:rPr lang="en-US" dirty="0"/>
              <a:t>to</a:t>
            </a:r>
            <a:endParaRPr dirty="0"/>
          </a:p>
        </p:txBody>
      </p:sp>
      <p:sp>
        <p:nvSpPr>
          <p:cNvPr id="13" name="There are many variations of passages of Lorem Ipsum available, but the…"/>
          <p:cNvSpPr>
            <a:spLocks noGrp="1"/>
          </p:cNvSpPr>
          <p:nvPr>
            <p:ph type="body" sz="quarter" idx="17" hasCustomPrompt="1"/>
          </p:nvPr>
        </p:nvSpPr>
        <p:spPr>
          <a:xfrm>
            <a:off x="4421120" y="2988038"/>
            <a:ext cx="3915185" cy="103477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ised words which don't look even slightly believable. If you are going to use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a passage of Lorem Ipsum, you need to be sure there isn't any thing embarra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D69C3C-753B-054C-A028-5B6FEA6598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066" y="4100490"/>
            <a:ext cx="1818950" cy="86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A7427D0-1C4B-1D4E-A123-C76EC7FC67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98988" y="4388490"/>
            <a:ext cx="107463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1920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ew words ab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r="58531" b="26866"/>
          <a:stretch/>
        </p:blipFill>
        <p:spPr>
          <a:xfrm>
            <a:off x="4082691" y="1903916"/>
            <a:ext cx="5061311" cy="3239585"/>
          </a:xfrm>
          <a:prstGeom prst="rect">
            <a:avLst/>
          </a:prstGeom>
        </p:spPr>
      </p:pic>
      <p:sp>
        <p:nvSpPr>
          <p:cNvPr id="7" name="There are many variations of passages of Lorem Ipsum available, but the…"/>
          <p:cNvSpPr>
            <a:spLocks noGrp="1"/>
          </p:cNvSpPr>
          <p:nvPr>
            <p:ph type="body" sz="quarter" idx="15" hasCustomPrompt="1"/>
          </p:nvPr>
        </p:nvSpPr>
        <p:spPr>
          <a:xfrm>
            <a:off x="499266" y="1742697"/>
            <a:ext cx="2776744" cy="151483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ised words which don't look even slightly believable. If you are going to use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a passage of Lorem Ipsum, you need to be sure there isn't any thing embarra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C4F863A-839F-3C42-88FE-1AAB645A02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2010" y="162669"/>
            <a:ext cx="1818950" cy="86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C9DF592-95D6-1640-94AF-46DEDBF792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05208" y="162669"/>
            <a:ext cx="107463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4091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ew words ab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/>
          <p:cNvSpPr>
            <a:spLocks noGrp="1"/>
          </p:cNvSpPr>
          <p:nvPr>
            <p:ph type="title" hasCustomPrompt="1"/>
          </p:nvPr>
        </p:nvSpPr>
        <p:spPr>
          <a:xfrm>
            <a:off x="448866" y="1903916"/>
            <a:ext cx="2776744" cy="49162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aleway"/>
              </a:defRPr>
            </a:lvl1pPr>
          </a:lstStyle>
          <a:p>
            <a:r>
              <a:rPr dirty="0"/>
              <a:t>Title Tex</a:t>
            </a:r>
            <a:r>
              <a:rPr lang="en-US" dirty="0"/>
              <a:t>to</a:t>
            </a:r>
            <a:endParaRPr dirty="0"/>
          </a:p>
        </p:txBody>
      </p:sp>
      <p:sp>
        <p:nvSpPr>
          <p:cNvPr id="11" name="There are many variations of passages of Lorem Ipsum available, but the…"/>
          <p:cNvSpPr>
            <a:spLocks noGrp="1"/>
          </p:cNvSpPr>
          <p:nvPr>
            <p:ph type="body" sz="quarter" idx="15" hasCustomPrompt="1"/>
          </p:nvPr>
        </p:nvSpPr>
        <p:spPr>
          <a:xfrm>
            <a:off x="4945192" y="1878664"/>
            <a:ext cx="2776744" cy="151483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ised words which don't look even slightly believable. If you are going to use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a passage of Lorem Ipsum, you need to be sure there isn't any thing embarra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/>
          <a:srcRect t="33984" r="35552"/>
          <a:stretch/>
        </p:blipFill>
        <p:spPr>
          <a:xfrm>
            <a:off x="2671763" y="-14877"/>
            <a:ext cx="6472238" cy="27796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320004-6820-9540-8D94-441A20F39D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066" y="4100490"/>
            <a:ext cx="1818950" cy="864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722161A-2F58-1C43-9B51-CCD9367225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98988" y="4388490"/>
            <a:ext cx="107463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9105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ew words ab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/>
          <p:cNvSpPr>
            <a:spLocks noGrp="1"/>
          </p:cNvSpPr>
          <p:nvPr>
            <p:ph type="title" hasCustomPrompt="1"/>
          </p:nvPr>
        </p:nvSpPr>
        <p:spPr>
          <a:xfrm>
            <a:off x="655610" y="1903916"/>
            <a:ext cx="2776744" cy="49162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aleway"/>
              </a:defRPr>
            </a:lvl1pPr>
          </a:lstStyle>
          <a:p>
            <a:r>
              <a:rPr dirty="0"/>
              <a:t>Title Tex</a:t>
            </a:r>
            <a:r>
              <a:rPr lang="en-US" dirty="0"/>
              <a:t>to</a:t>
            </a:r>
            <a:endParaRPr dirty="0"/>
          </a:p>
        </p:txBody>
      </p:sp>
      <p:sp>
        <p:nvSpPr>
          <p:cNvPr id="11" name="There are many variations of passages of Lorem Ipsum available, but the…"/>
          <p:cNvSpPr>
            <a:spLocks noGrp="1"/>
          </p:cNvSpPr>
          <p:nvPr>
            <p:ph type="body" sz="quarter" idx="15" hasCustomPrompt="1"/>
          </p:nvPr>
        </p:nvSpPr>
        <p:spPr>
          <a:xfrm>
            <a:off x="4898601" y="1632375"/>
            <a:ext cx="3739755" cy="10347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ised words which don't look even slightly believable. If you are going to use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a passage of Lorem Ipsum, you need to be sure there isn't any thing embarra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t="33984" r="35552"/>
          <a:stretch/>
        </p:blipFill>
        <p:spPr>
          <a:xfrm rot="10800000">
            <a:off x="-10510" y="2395540"/>
            <a:ext cx="6472238" cy="27479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3005" r="60486" b="55230"/>
          <a:stretch/>
        </p:blipFill>
        <p:spPr>
          <a:xfrm>
            <a:off x="5132652" y="4701600"/>
            <a:ext cx="4004147" cy="4419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4106D89-D087-A545-9533-BAD10D1990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2010" y="162669"/>
            <a:ext cx="1818950" cy="864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E734828-3C3D-BE45-8860-7FE0C95A48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05208" y="162669"/>
            <a:ext cx="107463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4930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rvice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itle Text"/>
          <p:cNvSpPr>
            <a:spLocks noGrp="1"/>
          </p:cNvSpPr>
          <p:nvPr>
            <p:ph type="title"/>
          </p:nvPr>
        </p:nvSpPr>
        <p:spPr>
          <a:xfrm>
            <a:off x="138819" y="2704988"/>
            <a:ext cx="5021561" cy="360696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aleway"/>
              </a:defRPr>
            </a:lvl1pPr>
          </a:lstStyle>
          <a:p>
            <a:r>
              <a:t>Title Text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l="9979" t="29952" r="15101" b="8036"/>
          <a:stretch/>
        </p:blipFill>
        <p:spPr>
          <a:xfrm>
            <a:off x="0" y="0"/>
            <a:ext cx="9144000" cy="2391574"/>
          </a:xfrm>
          <a:prstGeom prst="rect">
            <a:avLst/>
          </a:prstGeom>
        </p:spPr>
      </p:pic>
      <p:sp>
        <p:nvSpPr>
          <p:cNvPr id="8" name="There are many variations of passages of Lorem Ipsum available, but the…"/>
          <p:cNvSpPr>
            <a:spLocks noGrp="1"/>
          </p:cNvSpPr>
          <p:nvPr>
            <p:ph type="body" sz="quarter" idx="15" hasCustomPrompt="1"/>
          </p:nvPr>
        </p:nvSpPr>
        <p:spPr>
          <a:xfrm>
            <a:off x="2529540" y="3353783"/>
            <a:ext cx="4834923" cy="10347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ised words which don't look even slightly believable. If you are going to use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a passage of Lorem Ipsum, you need to be sure there isn't any thing embarra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A53F203-5F1A-0942-833E-C5307180E8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066" y="4100490"/>
            <a:ext cx="1818950" cy="86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7B4C2D-5B2B-6D47-A650-1395A88A83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98988" y="4388490"/>
            <a:ext cx="107463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335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rvice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t="33984" r="35552"/>
          <a:stretch/>
        </p:blipFill>
        <p:spPr>
          <a:xfrm>
            <a:off x="2671763" y="-10715"/>
            <a:ext cx="6472238" cy="27395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t="33005" r="60486" b="55230"/>
          <a:stretch/>
        </p:blipFill>
        <p:spPr>
          <a:xfrm rot="10800000">
            <a:off x="0" y="-10717"/>
            <a:ext cx="3968148" cy="480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36A794-FDEF-F645-99AF-3623D3A3AE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066" y="4100490"/>
            <a:ext cx="1818950" cy="86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5697DD6-8E7E-4A47-9A16-6167AF6464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98988" y="4388490"/>
            <a:ext cx="1074634" cy="576000"/>
          </a:xfrm>
          <a:prstGeom prst="rect">
            <a:avLst/>
          </a:prstGeom>
        </p:spPr>
      </p:pic>
      <p:sp>
        <p:nvSpPr>
          <p:cNvPr id="14" name="Title Text">
            <a:extLst>
              <a:ext uri="{FF2B5EF4-FFF2-40B4-BE49-F238E27FC236}">
                <a16:creationId xmlns:a16="http://schemas.microsoft.com/office/drawing/2014/main" xmlns="" id="{E97F9BCE-BAA1-3C47-83B7-DA7AFF84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19" y="2704988"/>
            <a:ext cx="5021561" cy="360696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aleway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There are many variations of passages of Lorem Ipsum available, but the…">
            <a:extLst>
              <a:ext uri="{FF2B5EF4-FFF2-40B4-BE49-F238E27FC236}">
                <a16:creationId xmlns:a16="http://schemas.microsoft.com/office/drawing/2014/main" xmlns="" id="{C128E87A-6458-A341-82D4-56A331165B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9540" y="3353783"/>
            <a:ext cx="4834923" cy="10347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ised words which don't look even slightly believable. If you are going to use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a passage of Lorem Ipsum, you need to be sure there isn't any thing embarra</a:t>
            </a:r>
          </a:p>
        </p:txBody>
      </p:sp>
    </p:spTree>
    <p:extLst>
      <p:ext uri="{BB962C8B-B14F-4D97-AF65-F5344CB8AC3E}">
        <p14:creationId xmlns:p14="http://schemas.microsoft.com/office/powerpoint/2010/main" val="178868260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Dark">
    <p:bg>
      <p:bgPr>
        <a:solidFill>
          <a:srgbClr val="1F20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/>
          </p:cNvSpPr>
          <p:nvPr>
            <p:ph type="title"/>
          </p:nvPr>
        </p:nvSpPr>
        <p:spPr>
          <a:xfrm>
            <a:off x="633414" y="357188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>
            <a:spLocks noGrp="1"/>
          </p:cNvSpPr>
          <p:nvPr>
            <p:ph type="body" idx="1"/>
          </p:nvPr>
        </p:nvSpPr>
        <p:spPr>
          <a:xfrm>
            <a:off x="633414" y="1214438"/>
            <a:ext cx="7877175" cy="3452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2"/>
          </p:nvPr>
        </p:nvSpPr>
        <p:spPr>
          <a:xfrm>
            <a:off x="4107955" y="4905377"/>
            <a:ext cx="461666" cy="45666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2301" b="1">
                <a:solidFill>
                  <a:srgbClr val="8B8C8C"/>
                </a:solidFill>
                <a:latin typeface="Helvetica" charset="0"/>
                <a:ea typeface="Helvetica" charset="0"/>
                <a:cs typeface="Helvetica" charset="0"/>
                <a:sym typeface="Roboto"/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46" r:id="rId2"/>
    <p:sldLayoutId id="2147483749" r:id="rId3"/>
    <p:sldLayoutId id="2147483747" r:id="rId4"/>
    <p:sldLayoutId id="2147483750" r:id="rId5"/>
    <p:sldLayoutId id="2147483754" r:id="rId6"/>
    <p:sldLayoutId id="2147483748" r:id="rId7"/>
    <p:sldLayoutId id="2147483752" r:id="rId8"/>
    <p:sldLayoutId id="2147483744" r:id="rId9"/>
  </p:sldLayoutIdLst>
  <p:transition spd="med"/>
  <p:txStyles>
    <p:titleStyle>
      <a:lvl1pPr marL="0" marR="0" indent="0" algn="r" defTabSz="8254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4474F"/>
          </a:solidFill>
          <a:uFillTx/>
          <a:latin typeface="Helvetica" charset="0"/>
          <a:ea typeface="Helvetica" charset="0"/>
          <a:cs typeface="Helvetica" charset="0"/>
          <a:sym typeface="Raleway Light"/>
        </a:defRPr>
      </a:lvl1pPr>
      <a:lvl2pPr marL="0" marR="0" indent="228598" algn="r" defTabSz="8254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Raleway Light"/>
        </a:defRPr>
      </a:lvl2pPr>
      <a:lvl3pPr marL="0" marR="0" indent="457195" algn="r" defTabSz="8254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Raleway Light"/>
        </a:defRPr>
      </a:lvl3pPr>
      <a:lvl4pPr marL="0" marR="0" indent="685793" algn="r" defTabSz="8254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Raleway Light"/>
        </a:defRPr>
      </a:lvl4pPr>
      <a:lvl5pPr marL="0" marR="0" indent="914387" algn="r" defTabSz="8254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Raleway Light"/>
        </a:defRPr>
      </a:lvl5pPr>
      <a:lvl6pPr marL="0" marR="0" indent="1142985" algn="r" defTabSz="8254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Raleway Light"/>
        </a:defRPr>
      </a:lvl6pPr>
      <a:lvl7pPr marL="0" marR="0" indent="1371582" algn="r" defTabSz="8254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Raleway Light"/>
        </a:defRPr>
      </a:lvl7pPr>
      <a:lvl8pPr marL="0" marR="0" indent="1600180" algn="r" defTabSz="8254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Raleway Light"/>
        </a:defRPr>
      </a:lvl8pPr>
      <a:lvl9pPr marL="0" marR="0" indent="1828778" algn="r" defTabSz="8254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Raleway Light"/>
        </a:defRPr>
      </a:lvl9pPr>
    </p:titleStyle>
    <p:bodyStyle>
      <a:lvl1pPr marL="280862" marR="0" indent="-280862" algn="l" defTabSz="825490" latinLnBrk="0">
        <a:lnSpc>
          <a:spcPct val="13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301" b="0" i="0" u="none" strike="noStrike" cap="none" spc="24" baseline="0">
          <a:ln>
            <a:noFill/>
          </a:ln>
          <a:solidFill>
            <a:srgbClr val="8B8C8C"/>
          </a:solidFill>
          <a:uFillTx/>
          <a:latin typeface="Helvetica" charset="0"/>
          <a:ea typeface="Helvetica" charset="0"/>
          <a:cs typeface="Helvetica" charset="0"/>
          <a:sym typeface="Roboto"/>
        </a:defRPr>
      </a:lvl1pPr>
      <a:lvl2pPr marL="915854" marR="0" indent="-280862" algn="l" defTabSz="825490" latinLnBrk="0">
        <a:lnSpc>
          <a:spcPct val="13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301" b="0" i="0" u="none" strike="noStrike" cap="none" spc="24" baseline="0">
          <a:ln>
            <a:noFill/>
          </a:ln>
          <a:solidFill>
            <a:srgbClr val="8B8C8C"/>
          </a:solidFill>
          <a:uFillTx/>
          <a:latin typeface="Helvetica" charset="0"/>
          <a:ea typeface="Helvetica" charset="0"/>
          <a:cs typeface="Helvetica" charset="0"/>
          <a:sym typeface="Roboto"/>
        </a:defRPr>
      </a:lvl2pPr>
      <a:lvl3pPr marL="1550846" marR="0" indent="-280862" algn="l" defTabSz="825490" latinLnBrk="0">
        <a:lnSpc>
          <a:spcPct val="13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301" b="0" i="0" u="none" strike="noStrike" cap="none" spc="24" baseline="0">
          <a:ln>
            <a:noFill/>
          </a:ln>
          <a:solidFill>
            <a:srgbClr val="8B8C8C"/>
          </a:solidFill>
          <a:uFillTx/>
          <a:latin typeface="Helvetica" charset="0"/>
          <a:ea typeface="Helvetica" charset="0"/>
          <a:cs typeface="Helvetica" charset="0"/>
          <a:sym typeface="Roboto"/>
        </a:defRPr>
      </a:lvl3pPr>
      <a:lvl4pPr marL="2185838" marR="0" indent="-280862" algn="l" defTabSz="825490" latinLnBrk="0">
        <a:lnSpc>
          <a:spcPct val="13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301" b="0" i="0" u="none" strike="noStrike" cap="none" spc="24" baseline="0">
          <a:ln>
            <a:noFill/>
          </a:ln>
          <a:solidFill>
            <a:srgbClr val="8B8C8C"/>
          </a:solidFill>
          <a:uFillTx/>
          <a:latin typeface="Helvetica" charset="0"/>
          <a:ea typeface="Helvetica" charset="0"/>
          <a:cs typeface="Helvetica" charset="0"/>
          <a:sym typeface="Roboto"/>
        </a:defRPr>
      </a:lvl4pPr>
      <a:lvl5pPr marL="2820830" marR="0" indent="-280862" algn="l" defTabSz="825490" latinLnBrk="0">
        <a:lnSpc>
          <a:spcPct val="13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301" b="0" i="0" u="none" strike="noStrike" cap="none" spc="24" baseline="0">
          <a:ln>
            <a:noFill/>
          </a:ln>
          <a:solidFill>
            <a:srgbClr val="8B8C8C"/>
          </a:solidFill>
          <a:uFillTx/>
          <a:latin typeface="Helvetica" charset="0"/>
          <a:ea typeface="Helvetica" charset="0"/>
          <a:cs typeface="Helvetica" charset="0"/>
          <a:sym typeface="Roboto"/>
        </a:defRPr>
      </a:lvl5pPr>
      <a:lvl6pPr marL="3455822" marR="0" indent="-280862" algn="l" defTabSz="825490" latinLnBrk="0">
        <a:lnSpc>
          <a:spcPct val="13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301" b="0" i="0" u="none" strike="noStrike" cap="none" spc="24" baseline="0">
          <a:ln>
            <a:noFill/>
          </a:ln>
          <a:solidFill>
            <a:srgbClr val="8B8C8C"/>
          </a:solidFill>
          <a:uFillTx/>
          <a:latin typeface="Roboto"/>
          <a:ea typeface="Roboto"/>
          <a:cs typeface="Roboto"/>
          <a:sym typeface="Roboto"/>
        </a:defRPr>
      </a:lvl6pPr>
      <a:lvl7pPr marL="4090814" marR="0" indent="-280862" algn="l" defTabSz="825490" latinLnBrk="0">
        <a:lnSpc>
          <a:spcPct val="13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301" b="0" i="0" u="none" strike="noStrike" cap="none" spc="24" baseline="0">
          <a:ln>
            <a:noFill/>
          </a:ln>
          <a:solidFill>
            <a:srgbClr val="8B8C8C"/>
          </a:solidFill>
          <a:uFillTx/>
          <a:latin typeface="Roboto"/>
          <a:ea typeface="Roboto"/>
          <a:cs typeface="Roboto"/>
          <a:sym typeface="Roboto"/>
        </a:defRPr>
      </a:lvl7pPr>
      <a:lvl8pPr marL="4725806" marR="0" indent="-280862" algn="l" defTabSz="825490" latinLnBrk="0">
        <a:lnSpc>
          <a:spcPct val="13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301" b="0" i="0" u="none" strike="noStrike" cap="none" spc="24" baseline="0">
          <a:ln>
            <a:noFill/>
          </a:ln>
          <a:solidFill>
            <a:srgbClr val="8B8C8C"/>
          </a:solidFill>
          <a:uFillTx/>
          <a:latin typeface="Roboto"/>
          <a:ea typeface="Roboto"/>
          <a:cs typeface="Roboto"/>
          <a:sym typeface="Roboto"/>
        </a:defRPr>
      </a:lvl8pPr>
      <a:lvl9pPr marL="5360798" marR="0" indent="-280862" algn="l" defTabSz="825490" latinLnBrk="0">
        <a:lnSpc>
          <a:spcPct val="13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301" b="0" i="0" u="none" strike="noStrike" cap="none" spc="24" baseline="0">
          <a:ln>
            <a:noFill/>
          </a:ln>
          <a:solidFill>
            <a:srgbClr val="8B8C8C"/>
          </a:solidFill>
          <a:uFillTx/>
          <a:latin typeface="Roboto"/>
          <a:ea typeface="Roboto"/>
          <a:cs typeface="Roboto"/>
          <a:sym typeface="Roboto"/>
        </a:defRPr>
      </a:lvl9pPr>
    </p:bodyStyle>
    <p:otherStyle>
      <a:lvl1pPr marL="0" marR="0" indent="0" algn="r" defTabSz="825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1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1pPr>
      <a:lvl2pPr marL="0" marR="0" indent="228598" algn="r" defTabSz="825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1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2pPr>
      <a:lvl3pPr marL="0" marR="0" indent="457195" algn="r" defTabSz="825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1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3pPr>
      <a:lvl4pPr marL="0" marR="0" indent="685793" algn="r" defTabSz="825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1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4pPr>
      <a:lvl5pPr marL="0" marR="0" indent="914387" algn="r" defTabSz="825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1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5pPr>
      <a:lvl6pPr marL="0" marR="0" indent="1142985" algn="r" defTabSz="825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1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6pPr>
      <a:lvl7pPr marL="0" marR="0" indent="1371582" algn="r" defTabSz="825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1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7pPr>
      <a:lvl8pPr marL="0" marR="0" indent="1600180" algn="r" defTabSz="825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1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8pPr>
      <a:lvl9pPr marL="0" marR="0" indent="1828778" algn="r" defTabSz="825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1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846497" y="3750584"/>
            <a:ext cx="2089397" cy="32483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S_tradnl" sz="1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Diego García Meléndez</a:t>
            </a:r>
            <a:endParaRPr lang="es-ES_tradnl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5820" y="2570458"/>
            <a:ext cx="6853555" cy="360696"/>
          </a:xfrm>
        </p:spPr>
        <p:txBody>
          <a:bodyPr>
            <a:normAutofit fontScale="90000"/>
          </a:bodyPr>
          <a:lstStyle/>
          <a:p>
            <a:r>
              <a:rPr lang="es-ES_tradnl" dirty="0">
                <a:solidFill>
                  <a:schemeClr val="tx1"/>
                </a:solidFill>
              </a:rPr>
              <a:t>Tecnología y Contratación Moderna</a:t>
            </a:r>
            <a:endParaRPr lang="es-ES_trad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836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6465" y="1372523"/>
            <a:ext cx="3312473" cy="491624"/>
          </a:xfrm>
        </p:spPr>
        <p:txBody>
          <a:bodyPr>
            <a:noAutofit/>
          </a:bodyPr>
          <a:lstStyle/>
          <a:p>
            <a:r>
              <a:rPr lang="es-ES_tradnl" dirty="0" smtClean="0">
                <a:solidFill>
                  <a:schemeClr val="tx1"/>
                </a:solidFill>
              </a:rPr>
              <a:t>Agenda</a:t>
            </a:r>
            <a:endParaRPr lang="es-ES_tradnl" dirty="0">
              <a:solidFill>
                <a:schemeClr val="tx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3907045" y="1108913"/>
            <a:ext cx="3915185" cy="2623282"/>
          </a:xfrm>
        </p:spPr>
        <p:txBody>
          <a:bodyPr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DO" sz="1800" dirty="0" smtClean="0">
                <a:solidFill>
                  <a:schemeClr val="tx1"/>
                </a:solidFill>
              </a:rPr>
              <a:t>Tecnologías que inciden en la contratación moderna</a:t>
            </a:r>
          </a:p>
          <a:p>
            <a:pPr algn="just"/>
            <a:endParaRPr lang="es-DO" sz="1800" dirty="0" smtClean="0">
              <a:solidFill>
                <a:schemeClr val="tx1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DO" sz="1800" dirty="0" smtClean="0">
                <a:solidFill>
                  <a:schemeClr val="tx1"/>
                </a:solidFill>
              </a:rPr>
              <a:t>Casos de uso</a:t>
            </a:r>
          </a:p>
          <a:p>
            <a:pPr algn="just"/>
            <a:endParaRPr lang="es-DO" sz="1800" dirty="0" smtClean="0">
              <a:solidFill>
                <a:schemeClr val="tx1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DO" sz="1800" dirty="0" smtClean="0">
                <a:solidFill>
                  <a:schemeClr val="tx1"/>
                </a:solidFill>
              </a:rPr>
              <a:t>Obstáculos en la normativa dominicana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5318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67295" y="1782147"/>
            <a:ext cx="3426305" cy="28618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1600" i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“una </a:t>
            </a:r>
            <a:r>
              <a:rPr lang="es-ES" sz="16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base de datos que almacena transacciones de forma cronológica en una red de computadores […] para asegurar que solo se registren transacciones legítimas en un </a:t>
            </a:r>
            <a:r>
              <a:rPr lang="es-ES" sz="1600" i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blockchain</a:t>
            </a:r>
            <a:r>
              <a:rPr lang="es-ES" sz="16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la red confirma que las nuevas transacciones son válidas y no invalidan transacciones anteriores.” </a:t>
            </a:r>
            <a:r>
              <a:rPr lang="es-E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(Wright y De </a:t>
            </a:r>
            <a:r>
              <a:rPr lang="es-ES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Filippi</a:t>
            </a:r>
            <a:r>
              <a:rPr lang="es-E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2015). </a:t>
            </a:r>
            <a:endParaRPr lang="es-ES_tradnl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7295" y="976111"/>
            <a:ext cx="350227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DO" sz="32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aleway Light"/>
              </a:rPr>
              <a:t>Blockchain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17467507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7294" y="1153392"/>
            <a:ext cx="381951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DO" sz="3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aleway Light"/>
              </a:rPr>
              <a:t>Smart </a:t>
            </a:r>
            <a:r>
              <a:rPr kumimoji="0" lang="es-DO" sz="32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aleway Light"/>
              </a:rPr>
              <a:t>Contracts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aleway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7294" y="2025426"/>
            <a:ext cx="3320376" cy="20415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DO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aleway Light"/>
              </a:rPr>
              <a:t>Automatización de ejecución de obligaciones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s-DO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aleway Light"/>
            </a:endParaRP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DO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aleway Light"/>
              </a:rPr>
              <a:t>Si/Cuando</a:t>
            </a:r>
            <a:r>
              <a:rPr kumimoji="0" lang="es-DO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aleway Light"/>
              </a:rPr>
              <a:t> X, entonces Y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s-DO" sz="18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aleway Light"/>
            </a:endParaRP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DO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aleway Light"/>
              </a:rPr>
              <a:t>Observabilidad</a:t>
            </a:r>
            <a:r>
              <a:rPr kumimoji="0" lang="es-DO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aleway Light"/>
              </a:rPr>
              <a:t>,</a:t>
            </a:r>
            <a:r>
              <a:rPr kumimoji="0" lang="es-DO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aleway Light"/>
              </a:rPr>
              <a:t> verificabilidad y </a:t>
            </a:r>
            <a:r>
              <a:rPr kumimoji="0" lang="es-DO" sz="1800" b="0" i="1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aleway Light"/>
              </a:rPr>
              <a:t>privity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32321790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7294" y="963175"/>
            <a:ext cx="381951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DO" sz="3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aleway Light"/>
              </a:rPr>
              <a:t>Oráculos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aleway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7294" y="2004906"/>
            <a:ext cx="3320376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825500"/>
            <a:r>
              <a:rPr lang="es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Middleware </a:t>
            </a:r>
            <a:r>
              <a:rPr lang="es-E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s-E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blockchain</a:t>
            </a:r>
            <a:r>
              <a:rPr lang="es-E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que permiten a los </a:t>
            </a:r>
            <a:r>
              <a:rPr lang="es-E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smart</a:t>
            </a:r>
            <a:r>
              <a:rPr lang="es-E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contracts</a:t>
            </a:r>
            <a:r>
              <a:rPr lang="es-E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acceder a </a:t>
            </a:r>
            <a:r>
              <a:rPr lang="es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recursos externos </a:t>
            </a:r>
            <a:r>
              <a:rPr lang="es-E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como flujos de datos, </a:t>
            </a:r>
            <a:r>
              <a:rPr lang="es-ES" sz="1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APIs</a:t>
            </a:r>
            <a:r>
              <a:rPr lang="es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 </a:t>
            </a:r>
            <a:r>
              <a:rPr lang="es-E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pagos con cuentas de banco </a:t>
            </a:r>
            <a:r>
              <a:rPr lang="es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tradicionales.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(smartcontract.com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s.f.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). </a:t>
            </a:r>
            <a:endParaRPr kumimoji="0" lang="en-US" sz="18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1445673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539110" y="1157585"/>
            <a:ext cx="3048560" cy="49162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82549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44474F"/>
                </a:solidFill>
                <a:uFillTx/>
                <a:latin typeface="Helvetica" charset="0"/>
                <a:ea typeface="Helvetica" charset="0"/>
                <a:cs typeface="Helvetica" charset="0"/>
                <a:sym typeface="Raleway Light"/>
              </a:defRPr>
            </a:lvl1pPr>
            <a:lvl2pPr marL="0" marR="0" indent="228598" algn="r" defTabSz="82549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44474F"/>
                </a:solidFill>
                <a:uFillTx/>
                <a:latin typeface="+mn-lt"/>
                <a:ea typeface="+mn-ea"/>
                <a:cs typeface="+mn-cs"/>
                <a:sym typeface="Raleway Light"/>
              </a:defRPr>
            </a:lvl2pPr>
            <a:lvl3pPr marL="0" marR="0" indent="457195" algn="r" defTabSz="82549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44474F"/>
                </a:solidFill>
                <a:uFillTx/>
                <a:latin typeface="+mn-lt"/>
                <a:ea typeface="+mn-ea"/>
                <a:cs typeface="+mn-cs"/>
                <a:sym typeface="Raleway Light"/>
              </a:defRPr>
            </a:lvl3pPr>
            <a:lvl4pPr marL="0" marR="0" indent="685793" algn="r" defTabSz="82549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44474F"/>
                </a:solidFill>
                <a:uFillTx/>
                <a:latin typeface="+mn-lt"/>
                <a:ea typeface="+mn-ea"/>
                <a:cs typeface="+mn-cs"/>
                <a:sym typeface="Raleway Light"/>
              </a:defRPr>
            </a:lvl4pPr>
            <a:lvl5pPr marL="0" marR="0" indent="914387" algn="r" defTabSz="82549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44474F"/>
                </a:solidFill>
                <a:uFillTx/>
                <a:latin typeface="+mn-lt"/>
                <a:ea typeface="+mn-ea"/>
                <a:cs typeface="+mn-cs"/>
                <a:sym typeface="Raleway Light"/>
              </a:defRPr>
            </a:lvl5pPr>
            <a:lvl6pPr marL="0" marR="0" indent="1142985" algn="r" defTabSz="82549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44474F"/>
                </a:solidFill>
                <a:uFillTx/>
                <a:latin typeface="+mn-lt"/>
                <a:ea typeface="+mn-ea"/>
                <a:cs typeface="+mn-cs"/>
                <a:sym typeface="Raleway Light"/>
              </a:defRPr>
            </a:lvl6pPr>
            <a:lvl7pPr marL="0" marR="0" indent="1371582" algn="r" defTabSz="82549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44474F"/>
                </a:solidFill>
                <a:uFillTx/>
                <a:latin typeface="+mn-lt"/>
                <a:ea typeface="+mn-ea"/>
                <a:cs typeface="+mn-cs"/>
                <a:sym typeface="Raleway Light"/>
              </a:defRPr>
            </a:lvl7pPr>
            <a:lvl8pPr marL="0" marR="0" indent="1600180" algn="r" defTabSz="82549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44474F"/>
                </a:solidFill>
                <a:uFillTx/>
                <a:latin typeface="+mn-lt"/>
                <a:ea typeface="+mn-ea"/>
                <a:cs typeface="+mn-cs"/>
                <a:sym typeface="Raleway Light"/>
              </a:defRPr>
            </a:lvl8pPr>
            <a:lvl9pPr marL="0" marR="0" indent="1828778" algn="r" defTabSz="82549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44474F"/>
                </a:solidFill>
                <a:uFillTx/>
                <a:latin typeface="+mn-lt"/>
                <a:ea typeface="+mn-ea"/>
                <a:cs typeface="+mn-cs"/>
                <a:sym typeface="Raleway Light"/>
              </a:defRPr>
            </a:lvl9pPr>
          </a:lstStyle>
          <a:p>
            <a:pPr algn="l" hangingPunct="1"/>
            <a:r>
              <a:rPr lang="es-ES_tradnl" sz="3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Casos de uso</a:t>
            </a:r>
            <a:endParaRPr lang="es-ES_tradnl" sz="3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420638" y="2186934"/>
            <a:ext cx="3285503" cy="2263184"/>
          </a:xfrm>
        </p:spPr>
        <p:txBody>
          <a:bodyPr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800" dirty="0" smtClean="0">
                <a:solidFill>
                  <a:schemeClr val="tx1"/>
                </a:solidFill>
              </a:rPr>
              <a:t>Particle.io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18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800" dirty="0" smtClean="0">
                <a:solidFill>
                  <a:schemeClr val="tx1"/>
                </a:solidFill>
              </a:rPr>
              <a:t>Máquina </a:t>
            </a:r>
            <a:r>
              <a:rPr lang="es-ES_tradnl" sz="1800" dirty="0">
                <a:solidFill>
                  <a:schemeClr val="tx1"/>
                </a:solidFill>
              </a:rPr>
              <a:t>expendedora de </a:t>
            </a:r>
            <a:r>
              <a:rPr lang="es-ES_tradnl" sz="1800" dirty="0" smtClean="0">
                <a:solidFill>
                  <a:schemeClr val="tx1"/>
                </a:solidFill>
              </a:rPr>
              <a:t>gaseosas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18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800" dirty="0" err="1" smtClean="0">
                <a:solidFill>
                  <a:schemeClr val="tx1"/>
                </a:solidFill>
              </a:rPr>
              <a:t>Sentinel</a:t>
            </a:r>
            <a:r>
              <a:rPr lang="es-ES_tradnl" sz="1800" dirty="0" smtClean="0">
                <a:solidFill>
                  <a:schemeClr val="tx1"/>
                </a:solidFill>
              </a:rPr>
              <a:t> </a:t>
            </a:r>
            <a:r>
              <a:rPr lang="es-ES_tradnl" sz="1800" dirty="0" err="1" smtClean="0">
                <a:solidFill>
                  <a:schemeClr val="tx1"/>
                </a:solidFill>
              </a:rPr>
              <a:t>Chain</a:t>
            </a:r>
            <a:endParaRPr lang="es-ES_tradnl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7195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99796" y="1408850"/>
            <a:ext cx="4693298" cy="491624"/>
          </a:xfrm>
        </p:spPr>
        <p:txBody>
          <a:bodyPr/>
          <a:lstStyle/>
          <a:p>
            <a:pPr algn="l"/>
            <a:r>
              <a:rPr lang="es-DO" dirty="0" smtClean="0">
                <a:solidFill>
                  <a:schemeClr val="tx1"/>
                </a:solidFill>
              </a:rPr>
              <a:t>Obstáculos legales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9796" y="2158926"/>
            <a:ext cx="325638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171450" lvl="4" indent="-171450" algn="l" defTabSz="825500">
              <a:buFont typeface="Arial" panose="020B0604020202020204" pitchFamily="34" charset="0"/>
              <a:buChar char="•"/>
            </a:pPr>
            <a:r>
              <a:rPr lang="es-DO" sz="18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Transacciones </a:t>
            </a:r>
            <a:r>
              <a:rPr lang="es-DO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reflejadas en la cadena</a:t>
            </a:r>
          </a:p>
          <a:p>
            <a:pPr marL="171450" lvl="3" indent="-171450" algn="l" defTabSz="825500">
              <a:buFont typeface="Arial" panose="020B0604020202020204" pitchFamily="34" charset="0"/>
              <a:buChar char="•"/>
            </a:pPr>
            <a:endParaRPr lang="es-DO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lvl="3" indent="-171450" algn="l" defTabSz="825500">
              <a:buFont typeface="Arial" panose="020B0604020202020204" pitchFamily="34" charset="0"/>
              <a:buChar char="•"/>
            </a:pPr>
            <a:r>
              <a:rPr lang="es-DO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Dificultades de ejecución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76327" y="2158926"/>
            <a:ext cx="323461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171450" marR="0" indent="-1714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DO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Prohibición del pacto comisorio expreso</a:t>
            </a:r>
          </a:p>
        </p:txBody>
      </p:sp>
    </p:spTree>
    <p:extLst>
      <p:ext uri="{BB962C8B-B14F-4D97-AF65-F5344CB8AC3E}">
        <p14:creationId xmlns:p14="http://schemas.microsoft.com/office/powerpoint/2010/main" val="3737008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009" y="1027427"/>
            <a:ext cx="3728823" cy="491624"/>
          </a:xfrm>
        </p:spPr>
        <p:txBody>
          <a:bodyPr>
            <a:normAutofit fontScale="90000"/>
          </a:bodyPr>
          <a:lstStyle/>
          <a:p>
            <a:r>
              <a:rPr lang="es-ES_tradnl" dirty="0" smtClean="0">
                <a:solidFill>
                  <a:schemeClr val="tx1"/>
                </a:solidFill>
              </a:rPr>
              <a:t>Conclusiones</a:t>
            </a:r>
            <a:endParaRPr lang="es-ES_tradnl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66532" y="1621173"/>
            <a:ext cx="8257590" cy="2623282"/>
          </a:xfrm>
        </p:spPr>
        <p:txBody>
          <a:bodyPr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_tradnl" sz="1800" dirty="0" smtClean="0">
                <a:solidFill>
                  <a:schemeClr val="tx1"/>
                </a:solidFill>
              </a:rPr>
              <a:t>La tecnología puede mejorar la forma en que los derechos de propiedad y los contratos se registran.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_tradnl" sz="1800" dirty="0" smtClean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_tradnl" sz="1800" dirty="0" smtClean="0">
                <a:solidFill>
                  <a:schemeClr val="tx1"/>
                </a:solidFill>
              </a:rPr>
              <a:t>La prohibición del pacto comisorio expreso y la no </a:t>
            </a:r>
            <a:r>
              <a:rPr lang="es-ES_tradnl" sz="1800" dirty="0" err="1" smtClean="0">
                <a:solidFill>
                  <a:schemeClr val="tx1"/>
                </a:solidFill>
              </a:rPr>
              <a:t>oponibilidad</a:t>
            </a:r>
            <a:r>
              <a:rPr lang="es-ES_tradnl" sz="1800" dirty="0" smtClean="0">
                <a:solidFill>
                  <a:schemeClr val="tx1"/>
                </a:solidFill>
              </a:rPr>
              <a:t> a terceros pueden no hacer esta tecnología viable en el país.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_tradnl" sz="1800" dirty="0" smtClean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_tradnl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3457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846497" y="3750584"/>
            <a:ext cx="2089397" cy="32483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S_tradnl" sz="1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Diego García Meléndez</a:t>
            </a:r>
            <a:endParaRPr lang="es-ES_tradnl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5820" y="2570458"/>
            <a:ext cx="6853555" cy="360696"/>
          </a:xfrm>
        </p:spPr>
        <p:txBody>
          <a:bodyPr>
            <a:normAutofit fontScale="90000"/>
          </a:bodyPr>
          <a:lstStyle/>
          <a:p>
            <a:r>
              <a:rPr lang="es-ES_tradnl" dirty="0">
                <a:solidFill>
                  <a:schemeClr val="tx1"/>
                </a:solidFill>
              </a:rPr>
              <a:t>Tecnología y Contratación Moderna</a:t>
            </a:r>
            <a:endParaRPr lang="es-ES_trad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0023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Raleway Light"/>
        <a:ea typeface="Raleway Light"/>
        <a:cs typeface="Raleway Light"/>
      </a:majorFont>
      <a:minorFont>
        <a:latin typeface="Raleway Light"/>
        <a:ea typeface="Raleway Light"/>
        <a:cs typeface="Raleway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65100" dist="120225" dir="2705541" rotWithShape="0">
              <a:srgbClr val="A6AAA9">
                <a:alpha val="17801"/>
              </a:srgbClr>
            </a:outerShdw>
          </a:effectLst>
        </a:effectStyle>
        <a:effectStyle>
          <a:effectLst>
            <a:outerShdw blurRad="165100" dist="120225" dir="2705541" rotWithShape="0">
              <a:srgbClr val="A6AAA9">
                <a:alpha val="17801"/>
              </a:srgbClr>
            </a:outerShdw>
          </a:effectLst>
        </a:effectStyle>
        <a:effectStyle>
          <a:effectLst>
            <a:outerShdw blurRad="165100" dist="120225" dir="2705541" rotWithShape="0">
              <a:srgbClr val="A6AAA9">
                <a:alpha val="17801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>
                <a:hueOff val="2738966"/>
                <a:satOff val="-43492"/>
                <a:lumOff val="5111"/>
              </a:schemeClr>
            </a:gs>
            <a:gs pos="48738">
              <a:srgbClr val="865BE7"/>
            </a:gs>
            <a:gs pos="100000">
              <a:schemeClr val="accent1">
                <a:hueOff val="267104"/>
                <a:satOff val="2937"/>
                <a:lumOff val="6922"/>
              </a:schemeClr>
            </a:gs>
          </a:gsLst>
          <a:lin ang="6888723" scaled="0"/>
        </a:gradFill>
        <a:ln w="12700" cap="flat">
          <a:noFill/>
          <a:miter lim="400000"/>
        </a:ln>
        <a:effectLst>
          <a:outerShdw blurRad="165100" dist="120225" dir="2705541" rotWithShape="0">
            <a:srgbClr val="A6AAA9">
              <a:alpha val="17801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F2025"/>
            </a:solidFill>
            <a:effectLst/>
            <a:uFillTx/>
            <a:latin typeface="Raleway"/>
            <a:ea typeface="Raleway"/>
            <a:cs typeface="Raleway"/>
            <a:sym typeface="Ralewa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aleway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Raleway Light"/>
        <a:ea typeface="Raleway Light"/>
        <a:cs typeface="Raleway Light"/>
      </a:majorFont>
      <a:minorFont>
        <a:latin typeface="Raleway Light"/>
        <a:ea typeface="Raleway Light"/>
        <a:cs typeface="Raleway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65100" dist="120225" dir="2705541" rotWithShape="0">
              <a:srgbClr val="A6AAA9">
                <a:alpha val="17801"/>
              </a:srgbClr>
            </a:outerShdw>
          </a:effectLst>
        </a:effectStyle>
        <a:effectStyle>
          <a:effectLst>
            <a:outerShdw blurRad="165100" dist="120225" dir="2705541" rotWithShape="0">
              <a:srgbClr val="A6AAA9">
                <a:alpha val="17801"/>
              </a:srgbClr>
            </a:outerShdw>
          </a:effectLst>
        </a:effectStyle>
        <a:effectStyle>
          <a:effectLst>
            <a:outerShdw blurRad="165100" dist="120225" dir="2705541" rotWithShape="0">
              <a:srgbClr val="A6AAA9">
                <a:alpha val="17801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>
                <a:hueOff val="2738966"/>
                <a:satOff val="-43492"/>
                <a:lumOff val="5111"/>
              </a:schemeClr>
            </a:gs>
            <a:gs pos="48738">
              <a:srgbClr val="865BE7"/>
            </a:gs>
            <a:gs pos="100000">
              <a:schemeClr val="accent1">
                <a:hueOff val="267104"/>
                <a:satOff val="2937"/>
                <a:lumOff val="6922"/>
              </a:schemeClr>
            </a:gs>
          </a:gsLst>
          <a:lin ang="6888723" scaled="0"/>
        </a:gradFill>
        <a:ln w="12700" cap="flat">
          <a:noFill/>
          <a:miter lim="400000"/>
        </a:ln>
        <a:effectLst>
          <a:outerShdw blurRad="165100" dist="120225" dir="2705541" rotWithShape="0">
            <a:srgbClr val="A6AAA9">
              <a:alpha val="17801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F2025"/>
            </a:solidFill>
            <a:effectLst/>
            <a:uFillTx/>
            <a:latin typeface="Raleway"/>
            <a:ea typeface="Raleway"/>
            <a:cs typeface="Raleway"/>
            <a:sym typeface="Ralewa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aleway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198</Words>
  <Application>Microsoft Office PowerPoint</Application>
  <PresentationFormat>On-screen Show (16:9)</PresentationFormat>
  <Paragraphs>35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White</vt:lpstr>
      <vt:lpstr>Tecnología y Contratación Moderna</vt:lpstr>
      <vt:lpstr>Agenda</vt:lpstr>
      <vt:lpstr>PowerPoint Presentation</vt:lpstr>
      <vt:lpstr>PowerPoint Presentation</vt:lpstr>
      <vt:lpstr>PowerPoint Presentation</vt:lpstr>
      <vt:lpstr>PowerPoint Presentation</vt:lpstr>
      <vt:lpstr>Obstáculos legales</vt:lpstr>
      <vt:lpstr>Conclusiones</vt:lpstr>
      <vt:lpstr>Tecnología y Contratación Moderna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Jimenez Cruz Peña</cp:lastModifiedBy>
  <cp:revision>176</cp:revision>
  <dcterms:created xsi:type="dcterms:W3CDTF">2017-07-03T14:56:03Z</dcterms:created>
  <dcterms:modified xsi:type="dcterms:W3CDTF">2019-07-29T22:19:51Z</dcterms:modified>
</cp:coreProperties>
</file>